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Open Sans SemiBold"/>
      <p:regular r:id="rId18"/>
      <p:bold r:id="rId19"/>
      <p:italic r:id="rId20"/>
      <p:boldItalic r:id="rId21"/>
    </p:embeddedFont>
    <p:embeddedFont>
      <p:font typeface="Open Sans ExtraBold"/>
      <p:bold r:id="rId22"/>
      <p:boldItalic r:id="rId23"/>
    </p:embeddedFont>
    <p:embeddedFont>
      <p:font typeface="Open Sans Medium"/>
      <p:regular r:id="rId24"/>
      <p:bold r:id="rId25"/>
      <p:italic r:id="rId26"/>
      <p:boldItalic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italic.fntdata"/><Relationship Id="rId22" Type="http://schemas.openxmlformats.org/officeDocument/2006/relationships/font" Target="fonts/OpenSansExtraBold-bold.fntdata"/><Relationship Id="rId21" Type="http://schemas.openxmlformats.org/officeDocument/2006/relationships/font" Target="fonts/OpenSansSemiBold-boldItalic.fntdata"/><Relationship Id="rId24" Type="http://schemas.openxmlformats.org/officeDocument/2006/relationships/font" Target="fonts/OpenSansMedium-regular.fntdata"/><Relationship Id="rId23" Type="http://schemas.openxmlformats.org/officeDocument/2006/relationships/font" Target="fonts/OpenSansExtra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Medium-italic.fntdata"/><Relationship Id="rId25" Type="http://schemas.openxmlformats.org/officeDocument/2006/relationships/font" Target="fonts/OpenSansMedium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OpenSans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OpenSansSemiBold-bold.fntdata"/><Relationship Id="rId18" Type="http://schemas.openxmlformats.org/officeDocument/2006/relationships/font" Target="fonts/OpenSans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4207104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74207104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74207104d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74207104d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74207104d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74207104d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4207104db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74207104db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4207104db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4207104db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4207104db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4207104db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4207104d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4207104d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4207104d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4207104d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4207104db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74207104db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74207104db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74207104db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2c831867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82c831867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1830425"/>
            <a:ext cx="8520600" cy="178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Beyond “Good Job!”</a:t>
            </a:r>
            <a:endParaRPr b="1" sz="3600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rgbClr val="F58238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Practicing Scientific Feedback.</a:t>
            </a:r>
            <a:endParaRPr b="1" sz="3600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180300" y="1099075"/>
            <a:ext cx="8783400" cy="139200"/>
          </a:xfrm>
          <a:prstGeom prst="rect">
            <a:avLst/>
          </a:prstGeom>
          <a:solidFill>
            <a:srgbClr val="444C99"/>
          </a:solidFill>
          <a:ln cap="flat" cmpd="sng" w="9525">
            <a:solidFill>
              <a:srgbClr val="444C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44721" t="0"/>
          <a:stretch/>
        </p:blipFill>
        <p:spPr>
          <a:xfrm>
            <a:off x="5766026" y="259000"/>
            <a:ext cx="2086125" cy="55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6853" l="1666" r="78473" t="6289"/>
          <a:stretch/>
        </p:blipFill>
        <p:spPr>
          <a:xfrm>
            <a:off x="7949750" y="0"/>
            <a:ext cx="994300" cy="1068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type="ctrTitle"/>
          </p:nvPr>
        </p:nvSpPr>
        <p:spPr>
          <a:xfrm>
            <a:off x="124625" y="672500"/>
            <a:ext cx="2441400" cy="39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2000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Activity Slides</a:t>
            </a:r>
            <a:endParaRPr sz="2000">
              <a:solidFill>
                <a:srgbClr val="F58238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59" name="Google Shape;59;p13" title="by-nc-n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2808800" y="4309350"/>
            <a:ext cx="636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solidFill>
            <a:srgbClr val="444C99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Scenario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62250" y="899375"/>
            <a:ext cx="8390700" cy="3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323D91"/>
                </a:solidFill>
                <a:latin typeface="Open Sans"/>
                <a:ea typeface="Open Sans"/>
                <a:cs typeface="Open Sans"/>
                <a:sym typeface="Open Sans"/>
              </a:rPr>
              <a:t>Imagine you have an important paper for a class that counts for 25% of your semester grade! Given how big this assignment is, you want to do your best.</a:t>
            </a:r>
            <a:endParaRPr sz="1900">
              <a:solidFill>
                <a:srgbClr val="323D9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323D9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323D91"/>
                </a:solidFill>
                <a:latin typeface="Open Sans"/>
                <a:ea typeface="Open Sans"/>
                <a:cs typeface="Open Sans"/>
                <a:sym typeface="Open Sans"/>
              </a:rPr>
              <a:t>To help everyone succeed, your teacher asks you and your classmates to peer r</a:t>
            </a:r>
            <a:r>
              <a:rPr lang="en" sz="1900">
                <a:solidFill>
                  <a:srgbClr val="323C92"/>
                </a:solidFill>
                <a:latin typeface="Open Sans"/>
                <a:ea typeface="Open Sans"/>
                <a:cs typeface="Open Sans"/>
                <a:sym typeface="Open Sans"/>
              </a:rPr>
              <a:t>eview each other’s work - that means reading each other’s papers carefully and giving feedback before the final draft. </a:t>
            </a:r>
            <a:endParaRPr sz="1900">
              <a:solidFill>
                <a:srgbClr val="323C9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323C9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323C92"/>
                </a:solidFill>
                <a:latin typeface="Open Sans"/>
                <a:ea typeface="Open Sans"/>
                <a:cs typeface="Open Sans"/>
                <a:sym typeface="Open Sans"/>
              </a:rPr>
              <a:t>The teacher emphasizes that the feed</a:t>
            </a:r>
            <a:r>
              <a:rPr lang="en" sz="1900">
                <a:solidFill>
                  <a:srgbClr val="323D91"/>
                </a:solidFill>
                <a:latin typeface="Open Sans"/>
                <a:ea typeface="Open Sans"/>
                <a:cs typeface="Open Sans"/>
                <a:sym typeface="Open Sans"/>
              </a:rPr>
              <a:t>back needs to be </a:t>
            </a:r>
            <a:r>
              <a:rPr b="1" lang="en" sz="1900">
                <a:solidFill>
                  <a:srgbClr val="323D91"/>
                </a:solidFill>
                <a:latin typeface="Open Sans"/>
                <a:ea typeface="Open Sans"/>
                <a:cs typeface="Open Sans"/>
                <a:sym typeface="Open Sans"/>
              </a:rPr>
              <a:t>constructive</a:t>
            </a:r>
            <a:r>
              <a:rPr lang="en" sz="1900">
                <a:solidFill>
                  <a:srgbClr val="323D91"/>
                </a:solidFill>
                <a:latin typeface="Open Sans"/>
                <a:ea typeface="Open Sans"/>
                <a:cs typeface="Open Sans"/>
                <a:sym typeface="Open Sans"/>
              </a:rPr>
              <a:t> or helpful and meaningful, so your classmates can use your suggestions.</a:t>
            </a:r>
            <a:endParaRPr sz="1900">
              <a:solidFill>
                <a:srgbClr val="323D9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7" name="Google Shape;67;p14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15"/>
          <p:cNvCxnSpPr/>
          <p:nvPr/>
        </p:nvCxnSpPr>
        <p:spPr>
          <a:xfrm>
            <a:off x="4579550" y="2997600"/>
            <a:ext cx="0" cy="16596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73" name="Google Shape;73;p15"/>
          <p:cNvGrpSpPr/>
          <p:nvPr/>
        </p:nvGrpSpPr>
        <p:grpSpPr>
          <a:xfrm>
            <a:off x="5464525" y="2724175"/>
            <a:ext cx="2918700" cy="2820900"/>
            <a:chOff x="5464525" y="1749150"/>
            <a:chExt cx="2918700" cy="2820900"/>
          </a:xfrm>
        </p:grpSpPr>
        <p:grpSp>
          <p:nvGrpSpPr>
            <p:cNvPr id="74" name="Google Shape;74;p15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75" name="Google Shape;75;p15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5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OPTION TWO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77" name="Google Shape;77;p15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8" name="Google Shape;78;p15"/>
          <p:cNvGrpSpPr/>
          <p:nvPr/>
        </p:nvGrpSpPr>
        <p:grpSpPr>
          <a:xfrm>
            <a:off x="776075" y="2724175"/>
            <a:ext cx="2918700" cy="2820900"/>
            <a:chOff x="776075" y="1749150"/>
            <a:chExt cx="2918700" cy="2820900"/>
          </a:xfrm>
        </p:grpSpPr>
        <p:grpSp>
          <p:nvGrpSpPr>
            <p:cNvPr id="79" name="Google Shape;79;p15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80" name="Google Shape;80;p15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5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OPTION ONE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82" name="Google Shape;82;p15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83" name="Google Shape;83;p15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solidFill>
            <a:srgbClr val="444C99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“Would You Rather…?” Activity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270425" y="953013"/>
            <a:ext cx="6399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44C99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1. Line up in the middle of the classroom.</a:t>
            </a:r>
            <a:endParaRPr sz="2400">
              <a:solidFill>
                <a:srgbClr val="444C99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270425" y="1525725"/>
            <a:ext cx="8399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44C99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2. Choose a side, depending on what you would </a:t>
            </a:r>
            <a:r>
              <a:rPr b="1" lang="en" sz="2400" u="sng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most prefer</a:t>
            </a:r>
            <a:r>
              <a:rPr lang="en" sz="2400">
                <a:solidFill>
                  <a:srgbClr val="444C99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- you must make a decision to go right or left!</a:t>
            </a:r>
            <a:endParaRPr sz="2400">
              <a:solidFill>
                <a:srgbClr val="444C99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86" name="Google Shape;86;p15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2" name="Google Shape;92;p16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93" name="Google Shape;93;p16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94" name="Google Shape;94;p16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95" name="Google Shape;95;p16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6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elaborate feedback with explanations?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97" name="Google Shape;97;p16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8" name="Google Shape;98;p16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99" name="Google Shape;99;p16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00" name="Google Shape;100;p16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6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specific, direct feedback?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02" name="Google Shape;102;p16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03" name="Google Shape;103;p16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9" name="Google Shape;109;p17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10" name="Google Shape;110;p17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111" name="Google Shape;111;p17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12" name="Google Shape;112;p17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7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 your writing?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14" name="Google Shape;114;p17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15" name="Google Shape;115;p17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116" name="Google Shape;116;p17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17" name="Google Shape;117;p17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7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 your ideas?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19" name="Google Shape;119;p17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20" name="Google Shape;120;p17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6" name="Google Shape;126;p18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27" name="Google Shape;127;p18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128" name="Google Shape;128;p18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29" name="Google Shape;129;p18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8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Know who reviewed your paper?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31" name="Google Shape;131;p18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133" name="Google Shape;133;p18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34" name="Google Shape;134;p18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8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Not know who reviewed your paper?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36" name="Google Shape;136;p18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37" name="Google Shape;137;p18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3" name="Google Shape;143;p19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44" name="Google Shape;144;p19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145" name="Google Shape;145;p19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46" name="Google Shape;146;p19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9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 the bigger issues?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48" name="Google Shape;148;p19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9" name="Google Shape;149;p19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150" name="Google Shape;150;p19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51" name="Google Shape;151;p19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9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 every small mistake?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53" name="Google Shape;153;p19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54" name="Google Shape;154;p19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0" name="Google Shape;160;p20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61" name="Google Shape;161;p20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162" name="Google Shape;162;p20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63" name="Google Shape;163;p20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20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Only see the mistakes?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65" name="Google Shape;165;p20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66" name="Google Shape;166;p20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167" name="Google Shape;167;p20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68" name="Google Shape;168;p20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20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suggestions for improvement?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70" name="Google Shape;170;p20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71" name="Google Shape;171;p20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7" name="Google Shape;177;p21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78" name="Google Shape;178;p21"/>
          <p:cNvGrpSpPr/>
          <p:nvPr/>
        </p:nvGrpSpPr>
        <p:grpSpPr>
          <a:xfrm>
            <a:off x="5464525" y="1520550"/>
            <a:ext cx="2918700" cy="2820900"/>
            <a:chOff x="5464525" y="1749150"/>
            <a:chExt cx="2918700" cy="2820900"/>
          </a:xfrm>
        </p:grpSpPr>
        <p:grpSp>
          <p:nvGrpSpPr>
            <p:cNvPr id="179" name="Google Shape;179;p21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80" name="Google Shape;180;p21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21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Have a reviewer who skims your paper quickly and gives feedback immediately?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82" name="Google Shape;182;p21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3" name="Google Shape;183;p21"/>
          <p:cNvGrpSpPr/>
          <p:nvPr/>
        </p:nvGrpSpPr>
        <p:grpSpPr>
          <a:xfrm>
            <a:off x="776075" y="1520550"/>
            <a:ext cx="2918700" cy="2820900"/>
            <a:chOff x="776075" y="1749150"/>
            <a:chExt cx="2918700" cy="2820900"/>
          </a:xfrm>
        </p:grpSpPr>
        <p:grpSp>
          <p:nvGrpSpPr>
            <p:cNvPr id="184" name="Google Shape;184;p21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185" name="Google Shape;185;p21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21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Have a reviewer thoroughly read your paper and take a longer time to respond?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87" name="Google Shape;187;p21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88" name="Google Shape;188;p21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4" name="Google Shape;194;p22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95" name="Google Shape;195;p22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196" name="Google Shape;196;p22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197" name="Google Shape;197;p22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2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only on certain sections?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199" name="Google Shape;199;p22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00" name="Google Shape;200;p22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201" name="Google Shape;201;p22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202" name="Google Shape;202;p22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2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solidFill>
                      <a:srgbClr val="444C99"/>
                    </a:solidFill>
                    <a:latin typeface="Open Sans Medium"/>
                    <a:ea typeface="Open Sans Medium"/>
                    <a:cs typeface="Open Sans Medium"/>
                    <a:sym typeface="Open Sans Medium"/>
                  </a:rPr>
                  <a:t>Get feedback on your entire paper?</a:t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204" name="Google Shape;204;p22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205" name="Google Shape;205;p22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solidFill>
                  <a:srgbClr val="444C99"/>
                </a:solidFill>
                <a:latin typeface="Open Sans"/>
                <a:ea typeface="Open Sans"/>
                <a:cs typeface="Open Sans"/>
                <a:sym typeface="Open Sans"/>
              </a:rPr>
              <a:t>As you get feedback from your peers on your paper, would you rather…</a:t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44C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11" name="Google Shape;211;p23"/>
          <p:cNvCxnSpPr/>
          <p:nvPr/>
        </p:nvCxnSpPr>
        <p:spPr>
          <a:xfrm>
            <a:off x="4579650" y="1433400"/>
            <a:ext cx="0" cy="3452400"/>
          </a:xfrm>
          <a:prstGeom prst="straightConnector1">
            <a:avLst/>
          </a:prstGeom>
          <a:noFill/>
          <a:ln cap="flat" cmpd="sng" w="76200">
            <a:solidFill>
              <a:srgbClr val="444C99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212" name="Google Shape;212;p23"/>
          <p:cNvGrpSpPr/>
          <p:nvPr/>
        </p:nvGrpSpPr>
        <p:grpSpPr>
          <a:xfrm>
            <a:off x="5464525" y="1749150"/>
            <a:ext cx="2918700" cy="2820900"/>
            <a:chOff x="5464525" y="1749150"/>
            <a:chExt cx="2918700" cy="2820900"/>
          </a:xfrm>
        </p:grpSpPr>
        <p:grpSp>
          <p:nvGrpSpPr>
            <p:cNvPr id="213" name="Google Shape;213;p23"/>
            <p:cNvGrpSpPr/>
            <p:nvPr/>
          </p:nvGrpSpPr>
          <p:grpSpPr>
            <a:xfrm>
              <a:off x="5464525" y="1749150"/>
              <a:ext cx="2918700" cy="2820900"/>
              <a:chOff x="5464525" y="1749150"/>
              <a:chExt cx="2918700" cy="2820900"/>
            </a:xfrm>
          </p:grpSpPr>
          <p:sp>
            <p:nvSpPr>
              <p:cNvPr id="214" name="Google Shape;214;p23"/>
              <p:cNvSpPr/>
              <p:nvPr/>
            </p:nvSpPr>
            <p:spPr>
              <a:xfrm rot="10800000">
                <a:off x="5672275" y="1749150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3"/>
              <p:cNvSpPr txBox="1"/>
              <p:nvPr/>
            </p:nvSpPr>
            <p:spPr>
              <a:xfrm>
                <a:off x="5464525" y="3031350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216" name="Google Shape;216;p23"/>
            <p:cNvSpPr txBox="1"/>
            <p:nvPr/>
          </p:nvSpPr>
          <p:spPr>
            <a:xfrm>
              <a:off x="6742100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RIGHT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17" name="Google Shape;217;p23"/>
          <p:cNvGrpSpPr/>
          <p:nvPr/>
        </p:nvGrpSpPr>
        <p:grpSpPr>
          <a:xfrm>
            <a:off x="776075" y="1749150"/>
            <a:ext cx="2918700" cy="2820900"/>
            <a:chOff x="776075" y="1749150"/>
            <a:chExt cx="2918700" cy="2820900"/>
          </a:xfrm>
        </p:grpSpPr>
        <p:grpSp>
          <p:nvGrpSpPr>
            <p:cNvPr id="218" name="Google Shape;218;p23"/>
            <p:cNvGrpSpPr/>
            <p:nvPr/>
          </p:nvGrpSpPr>
          <p:grpSpPr>
            <a:xfrm>
              <a:off x="776075" y="1749150"/>
              <a:ext cx="2918700" cy="2820900"/>
              <a:chOff x="763850" y="1549775"/>
              <a:chExt cx="2918700" cy="2820900"/>
            </a:xfrm>
          </p:grpSpPr>
          <p:sp>
            <p:nvSpPr>
              <p:cNvPr id="219" name="Google Shape;219;p23"/>
              <p:cNvSpPr/>
              <p:nvPr/>
            </p:nvSpPr>
            <p:spPr>
              <a:xfrm>
                <a:off x="947150" y="1549775"/>
                <a:ext cx="2552100" cy="806100"/>
              </a:xfrm>
              <a:prstGeom prst="leftArrow">
                <a:avLst>
                  <a:gd fmla="val 50000" name="adj1"/>
                  <a:gd fmla="val 50000" name="adj2"/>
                </a:avLst>
              </a:prstGeom>
              <a:solidFill>
                <a:srgbClr val="F5823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23"/>
              <p:cNvSpPr txBox="1"/>
              <p:nvPr/>
            </p:nvSpPr>
            <p:spPr>
              <a:xfrm>
                <a:off x="763850" y="2831975"/>
                <a:ext cx="2918700" cy="15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rgbClr val="444C99"/>
                  </a:solidFill>
                  <a:latin typeface="Open Sans Medium"/>
                  <a:ea typeface="Open Sans Medium"/>
                  <a:cs typeface="Open Sans Medium"/>
                  <a:sym typeface="Open Sans Medium"/>
                </a:endParaRPr>
              </a:p>
            </p:txBody>
          </p:sp>
        </p:grpSp>
        <p:sp>
          <p:nvSpPr>
            <p:cNvPr id="221" name="Google Shape;221;p23"/>
            <p:cNvSpPr txBox="1"/>
            <p:nvPr/>
          </p:nvSpPr>
          <p:spPr>
            <a:xfrm>
              <a:off x="858325" y="1940550"/>
              <a:ext cx="1465500" cy="42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LEFT</a:t>
              </a:r>
              <a:endParaRPr b="1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22" name="Google Shape;222;p23"/>
          <p:cNvSpPr txBox="1"/>
          <p:nvPr/>
        </p:nvSpPr>
        <p:spPr>
          <a:xfrm>
            <a:off x="4945225" y="3899400"/>
            <a:ext cx="3957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44C99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Teachers: Use this slide to add your own choices.</a:t>
            </a:r>
            <a:endParaRPr sz="1800">
              <a:solidFill>
                <a:srgbClr val="444C99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23" name="Google Shape;223;p23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/>
          <p:nvPr>
            <p:ph type="title"/>
          </p:nvPr>
        </p:nvSpPr>
        <p:spPr>
          <a:xfrm>
            <a:off x="311700" y="201400"/>
            <a:ext cx="8520600" cy="572700"/>
          </a:xfrm>
          <a:prstGeom prst="rect">
            <a:avLst/>
          </a:prstGeom>
          <a:solidFill>
            <a:srgbClr val="444C99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“Would You Rather?” </a:t>
            </a: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Question Summary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24"/>
          <p:cNvSpPr txBox="1"/>
          <p:nvPr>
            <p:ph idx="1" type="body"/>
          </p:nvPr>
        </p:nvSpPr>
        <p:spPr>
          <a:xfrm>
            <a:off x="362250" y="899375"/>
            <a:ext cx="8419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Specific versus elaborate? 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Ideas versus writing?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Anonymous versus known?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Small issues versus big picture?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Improvement versus mistakes?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Thorough but takes a while versus skims but quick? 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Entire paper versus certain sections? </a:t>
            </a:r>
            <a:endParaRPr i="1"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52A2"/>
              </a:buClr>
              <a:buSzPts val="1800"/>
              <a:buFont typeface="Open Sans"/>
              <a:buAutoNum type="arabicPeriod"/>
            </a:pPr>
            <a:r>
              <a:rPr b="1" i="1" lang="en">
                <a:solidFill>
                  <a:srgbClr val="4152A2"/>
                </a:solidFill>
                <a:latin typeface="Open Sans"/>
                <a:ea typeface="Open Sans"/>
                <a:cs typeface="Open Sans"/>
                <a:sym typeface="Open Sans"/>
              </a:rPr>
              <a:t>TEACHERS: add to or modify this list. </a:t>
            </a:r>
            <a:endParaRPr>
              <a:solidFill>
                <a:srgbClr val="4152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0" name="Google Shape;230;p24" title="by-nc-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1775" y="4729897"/>
            <a:ext cx="994300" cy="347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